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6"/>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05" r:id="rId29"/>
    <p:sldId id="306" r:id="rId30"/>
    <p:sldId id="307" r:id="rId31"/>
    <p:sldId id="309" r:id="rId32"/>
    <p:sldId id="310" r:id="rId33"/>
    <p:sldId id="311" r:id="rId34"/>
    <p:sldId id="285" r:id="rId35"/>
    <p:sldId id="342" r:id="rId36"/>
    <p:sldId id="317" r:id="rId37"/>
    <p:sldId id="319" r:id="rId38"/>
    <p:sldId id="359" r:id="rId39"/>
    <p:sldId id="318" r:id="rId40"/>
    <p:sldId id="320" r:id="rId41"/>
    <p:sldId id="321" r:id="rId42"/>
    <p:sldId id="322" r:id="rId43"/>
    <p:sldId id="324" r:id="rId44"/>
    <p:sldId id="286" r:id="rId45"/>
    <p:sldId id="355" r:id="rId46"/>
    <p:sldId id="356" r:id="rId47"/>
    <p:sldId id="353" r:id="rId48"/>
    <p:sldId id="357" r:id="rId49"/>
    <p:sldId id="344" r:id="rId50"/>
    <p:sldId id="327" r:id="rId51"/>
    <p:sldId id="343" r:id="rId52"/>
    <p:sldId id="345" r:id="rId53"/>
    <p:sldId id="347" r:id="rId54"/>
    <p:sldId id="348" r:id="rId55"/>
    <p:sldId id="360" r:id="rId56"/>
    <p:sldId id="287" r:id="rId57"/>
    <p:sldId id="340" r:id="rId58"/>
    <p:sldId id="316" r:id="rId59"/>
    <p:sldId id="341" r:id="rId60"/>
    <p:sldId id="288" r:id="rId61"/>
    <p:sldId id="361" r:id="rId62"/>
    <p:sldId id="362" r:id="rId63"/>
    <p:sldId id="289" r:id="rId64"/>
    <p:sldId id="363"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64560"/>
  </p:normalViewPr>
  <p:slideViewPr>
    <p:cSldViewPr snapToGrid="0" snapToObjects="1" showGuides="1">
      <p:cViewPr varScale="1">
        <p:scale>
          <a:sx n="106" d="100"/>
          <a:sy n="106" d="100"/>
        </p:scale>
        <p:origin x="156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SVMs are important because of (a) theoretical reasons: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Employ sophisticated mathematical principles to avoid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 superior empirical results.</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large scale learning – sum of errors squared is not 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was done by introducing a novel cost function based on the idea of a maximal margin classifier.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a:t>
            </a:r>
          </a:p>
          <a:p>
            <a:pPr marL="171450" indent="-171450">
              <a:buFont typeface="Arial" panose="020B0604020202020204" pitchFamily="34" charset="0"/>
              <a:buChar char="•"/>
            </a:pPr>
            <a:r>
              <a:rPr lang="en-US" dirty="0"/>
              <a:t>In this case, the error is the </a:t>
            </a:r>
            <a:r>
              <a:rPr lang="en-US" b="1" dirty="0"/>
              <a:t>hinge loss </a:t>
            </a:r>
            <a:r>
              <a:rPr lang="en-US" dirty="0"/>
              <a:t>function, which is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a:t>
            </a:r>
          </a:p>
          <a:p>
            <a:pPr marL="171450" indent="-171450">
              <a:buFont typeface="Arial" panose="020B0604020202020204" pitchFamily="34" charset="0"/>
              <a:buChar char="•"/>
            </a:pPr>
            <a:r>
              <a:rPr lang="en-US" dirty="0"/>
              <a:t>The feature space is constructed via very clever mathematical projection (“kernel trick”).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quadratic programming (QP) problem presented in </a:t>
            </a:r>
            <a:endParaRPr lang="en-US" dirty="0"/>
          </a:p>
          <a:p>
            <a:r>
              <a:rPr lang="en-US" sz="1200" kern="1200" dirty="0">
                <a:solidFill>
                  <a:schemeClr val="tx1"/>
                </a:solidFill>
                <a:effectLst/>
                <a:latin typeface="+mn-lt"/>
                <a:ea typeface="+mn-ea"/>
                <a:cs typeface="+mn-cs"/>
              </a:rPr>
              <a:t>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main approaches to multi-target learning:</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one we’ll focus on is </a:t>
            </a:r>
            <a:r>
              <a:rPr lang="en-US" b="1" dirty="0"/>
              <a:t>Chaining:</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Inspired by ERCC</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Building an ST model</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an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The main characteristic of the chain is that after each model is built, the </a:t>
            </a:r>
            <a:r>
              <a:rPr lang="en-US" b="1" dirty="0"/>
              <a:t>current target values </a:t>
            </a:r>
            <a:r>
              <a:rPr lang="en-US" b="0" dirty="0"/>
              <a:t>in the chain are used as input to help predict the next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rather than an ensemble of 10,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&amp;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metric is the average relative root mean squared error, the figure to the side is the Bonferroni </a:t>
            </a:r>
            <a:r>
              <a:rPr lang="en-US" sz="1200" dirty="0" err="1">
                <a:latin typeface="Arial" panose="020B0604020202020204" pitchFamily="34" charset="0"/>
                <a:cs typeface="Arial" panose="020B0604020202020204" pitchFamily="34" charset="0"/>
              </a:rPr>
              <a:t>dunn</a:t>
            </a:r>
            <a:r>
              <a:rPr lang="en-US" sz="1200" dirty="0">
                <a:latin typeface="Arial" panose="020B0604020202020204" pitchFamily="34" charset="0"/>
                <a:cs typeface="Arial" panose="020B0604020202020204" pitchFamily="34" charset="0"/>
              </a:rPr>
              <a:t> bar.</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within a reasonable amount of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stacked, 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pPr marL="628650" lvl="1" indent="-171450">
              <a:buFont typeface="Arial" panose="020B0604020202020204" pitchFamily="34" charset="0"/>
              <a:buChar char="•"/>
            </a:pPr>
            <a:r>
              <a:rPr lang="en-US" dirty="0"/>
              <a:t>SVR showed great performance as a base-line model</a:t>
            </a:r>
          </a:p>
          <a:p>
            <a:pPr marL="628650" lvl="1" indent="-171450">
              <a:buFont typeface="Arial" panose="020B0604020202020204" pitchFamily="34" charset="0"/>
              <a:buChar char="•"/>
            </a:pPr>
            <a:r>
              <a:rPr lang="en-US" dirty="0"/>
              <a:t>SVRRC highlighted exploiting targets relationships</a:t>
            </a:r>
          </a:p>
          <a:p>
            <a:pPr marL="628650" lvl="1" indent="-171450">
              <a:buFont typeface="Arial" panose="020B0604020202020204" pitchFamily="34" charset="0"/>
              <a:buChar char="•"/>
            </a:pPr>
            <a:r>
              <a:rPr lang="en-US" dirty="0"/>
              <a:t>SVRCC</a:t>
            </a:r>
          </a:p>
          <a:p>
            <a:pPr marL="1085850" lvl="2" indent="-171450">
              <a:buFont typeface="Arial" panose="020B0604020202020204" pitchFamily="34" charset="0"/>
              <a:buChar char="•"/>
            </a:pPr>
            <a:r>
              <a:rPr lang="en-US" dirty="0"/>
              <a:t>Ranked 1</a:t>
            </a:r>
            <a:r>
              <a:rPr lang="en-US" baseline="30000" dirty="0"/>
              <a:t>st</a:t>
            </a:r>
            <a:r>
              <a:rPr lang="en-US" baseline="0" dirty="0"/>
              <a:t> for quality metrics and 2</a:t>
            </a:r>
            <a:r>
              <a:rPr lang="en-US" baseline="30000" dirty="0"/>
              <a:t>nd</a:t>
            </a:r>
            <a:r>
              <a:rPr lang="en-US" baseline="0" dirty="0"/>
              <a:t> in terms of run time</a:t>
            </a:r>
          </a:p>
          <a:p>
            <a:pPr marL="1085850" lvl="2" indent="-171450">
              <a:buFont typeface="Arial" panose="020B0604020202020204" pitchFamily="34" charset="0"/>
              <a:buChar char="•"/>
            </a:pPr>
            <a:r>
              <a:rPr lang="en-US" baseline="0"/>
              <a:t>Better than SVRRC and SVR</a:t>
            </a:r>
            <a:r>
              <a:rPr lang="en-US" baseline="30000"/>
              <a:t> </a:t>
            </a:r>
            <a:endParaRPr lang="en-US"/>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decomposition methods. Although these methods improved convergence rates, in practice, their superlinear (and sometimes cubic) dependence on the number of samples still was an issue in terms of slow run times when learning from massive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taking advantage of linear kernels, were shown to outperform decomposition SVMs, motivating research for solving the SVM problem in the primal. It has been shown that when finding an approximate solution, primal optimization is superior.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endParaRPr lang="en-US" dirty="0"/>
          </a:p>
          <a:p>
            <a:endParaRPr lang="en-US" dirty="0"/>
          </a:p>
          <a:p>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superlinear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we can see here: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latin typeface="+mn-lt"/>
                <a:ea typeface="+mn-ea"/>
                <a:cs typeface="+mn-cs"/>
              </a:rPr>
              <a:t>The samples can arrive at varying interval as well</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Examples of real-world data stream applications range between network analysis, financial data prediction, traffic control, sensor measurement, GPS tracking, and many others.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data can also arrive in batches,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data is only </a:t>
            </a:r>
            <a:r>
              <a:rPr lang="en-US" sz="1200" b="1" kern="1200" dirty="0">
                <a:solidFill>
                  <a:schemeClr val="tx1"/>
                </a:solidFill>
                <a:effectLst/>
                <a:latin typeface="+mn-lt"/>
                <a:ea typeface="+mn-ea"/>
                <a:cs typeface="+mn-cs"/>
              </a:rPr>
              <a:t>available</a:t>
            </a:r>
            <a:r>
              <a:rPr lang="en-US" sz="1200" kern="1200" dirty="0">
                <a:solidFill>
                  <a:schemeClr val="tx1"/>
                </a:solidFill>
                <a:effectLst/>
                <a:latin typeface="+mn-lt"/>
                <a:ea typeface="+mn-ea"/>
                <a:cs typeface="+mn-cs"/>
              </a:rPr>
              <a:t> for learning at the time it is first presented to the algorithm.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requires machine learning algorithms to be </a:t>
            </a:r>
            <a:r>
              <a:rPr lang="en-US" sz="1200" b="1" kern="1200" dirty="0">
                <a:solidFill>
                  <a:schemeClr val="tx1"/>
                </a:solidFill>
                <a:effectLst/>
                <a:latin typeface="+mn-lt"/>
                <a:ea typeface="+mn-ea"/>
                <a:cs typeface="+mn-cs"/>
              </a:rPr>
              <a:t>robust, alert, and perform classification in a resource adaptive </a:t>
            </a:r>
            <a:r>
              <a:rPr lang="en-US" sz="1200" kern="1200" dirty="0">
                <a:solidFill>
                  <a:schemeClr val="tx1"/>
                </a:solidFill>
                <a:effectLst/>
                <a:latin typeface="+mn-lt"/>
                <a:ea typeface="+mn-ea"/>
                <a:cs typeface="+mn-cs"/>
              </a:rPr>
              <a:t>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stream would need to be classified on demand, since there is no way to control the arrival of test samples.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complexity that can arise from this type of learning is that the </a:t>
            </a:r>
            <a:r>
              <a:rPr lang="en-US" b="1" dirty="0"/>
              <a:t>data’s distribution can also change over time. This phenomenon is called a concept-drift.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chapters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bag-representative selector are designed and derived</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image" Target="../media/image35.emf"/><Relationship Id="rId7" Type="http://schemas.openxmlformats.org/officeDocument/2006/relationships/image" Target="../media/image38.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180.png"/><Relationship Id="rId9" Type="http://schemas.openxmlformats.org/officeDocument/2006/relationships/image" Target="../media/image4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1.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29.png"/><Relationship Id="rId7" Type="http://schemas.openxmlformats.org/officeDocument/2006/relationships/image" Target="../media/image48.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tiff"/><Relationship Id="rId7" Type="http://schemas.openxmlformats.org/officeDocument/2006/relationships/image" Target="../media/image56.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 Id="rId9" Type="http://schemas.openxmlformats.org/officeDocument/2006/relationships/image" Target="../media/image58.emf"/></Relationships>
</file>

<file path=ppt/slides/_rels/slide3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7.emf"/><Relationship Id="rId5" Type="http://schemas.openxmlformats.org/officeDocument/2006/relationships/image" Target="../media/image66.emf"/><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1.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8" Type="http://schemas.openxmlformats.org/officeDocument/2006/relationships/image" Target="../media/image72.emf"/><Relationship Id="rId3" Type="http://schemas.openxmlformats.org/officeDocument/2006/relationships/image" Target="../media/image72.png"/><Relationship Id="rId7" Type="http://schemas.openxmlformats.org/officeDocument/2006/relationships/image" Target="../media/image71.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4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7.emf"/></Relationships>
</file>

<file path=ppt/slides/_rels/slide4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8.tiff"/><Relationship Id="rId4" Type="http://schemas.openxmlformats.org/officeDocument/2006/relationships/image" Target="../media/image87.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63188702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r>
              <a:rPr lang="en-US" dirty="0"/>
              <a:t>:</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35</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43</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54</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64</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15742</TotalTime>
  <Words>9216</Words>
  <Application>Microsoft Macintosh PowerPoint</Application>
  <PresentationFormat>On-screen Show (16:9)</PresentationFormat>
  <Paragraphs>1169</Paragraphs>
  <Slides>64</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64</vt:i4>
      </vt:variant>
    </vt:vector>
  </HeadingPairs>
  <TitlesOfParts>
    <vt:vector size="70"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1320</cp:revision>
  <cp:lastPrinted>2018-09-10T21:17:52Z</cp:lastPrinted>
  <dcterms:created xsi:type="dcterms:W3CDTF">2018-03-13T10:23:44Z</dcterms:created>
  <dcterms:modified xsi:type="dcterms:W3CDTF">2018-09-11T01:16:43Z</dcterms:modified>
</cp:coreProperties>
</file>